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85" r:id="rId16"/>
    <p:sldId id="274" r:id="rId17"/>
    <p:sldId id="284" r:id="rId18"/>
    <p:sldId id="276" r:id="rId19"/>
    <p:sldId id="277" r:id="rId20"/>
    <p:sldId id="280" r:id="rId21"/>
    <p:sldId id="278" r:id="rId22"/>
    <p:sldId id="279" r:id="rId23"/>
    <p:sldId id="282" r:id="rId24"/>
    <p:sldId id="281" r:id="rId25"/>
    <p:sldId id="283" r:id="rId26"/>
    <p:sldId id="260" r:id="rId27"/>
  </p:sldIdLst>
  <p:sldSz cx="9144000" cy="6858000" type="screen4x3"/>
  <p:notesSz cx="6858000" cy="9144000"/>
  <p:embeddedFontLst>
    <p:embeddedFont>
      <p:font typeface="Garamond" pitchFamily="18" charset="0"/>
      <p:regular r:id="rId29"/>
      <p:bold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ＭＳ Ｐゴシック" pitchFamily="34" charset="-128"/>
      <p:regular r:id="rId36"/>
    </p:embeddedFont>
    <p:embeddedFont>
      <p:font typeface="宋体" pitchFamily="2" charset="-122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3" autoAdjust="0"/>
    <p:restoredTop sz="94660"/>
  </p:normalViewPr>
  <p:slideViewPr>
    <p:cSldViewPr>
      <p:cViewPr>
        <p:scale>
          <a:sx n="95" d="100"/>
          <a:sy n="95" d="100"/>
        </p:scale>
        <p:origin x="-129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A1823B-75B4-49CF-977C-85EEF7B0CCE5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9EDBE3-AC83-4449-8E4B-E2F24B599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4A24-5129-4192-B30C-D9FA1003D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43256-FCD0-44C4-8F1F-DD41B057D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1CA9-C381-4539-9E02-1811EACA2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0C20-26CD-4DCE-A99B-6462D078D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AB16-BC3C-4FDB-B12B-6BDCA9A9E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25DE-5ECD-4E2A-8271-59E03006D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880A-4568-47EC-B0BC-6010CB254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2862-26B5-44BB-B923-CB4C5F2D3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8CD0-7205-440A-9696-BC2213D20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9A37-2030-4BEE-BBF5-108E36275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E320-DF2E-4240-89FE-0B9E02963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-1588"/>
            <a:ext cx="9144000" cy="990601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"/>
          <p:cNvSpPr>
            <a:spLocks noChangeArrowheads="1"/>
          </p:cNvSpPr>
          <p:nvPr userDrawn="1"/>
        </p:nvSpPr>
        <p:spPr bwMode="auto">
          <a:xfrm>
            <a:off x="0" y="6319838"/>
            <a:ext cx="9137650" cy="53340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38" y="6332538"/>
            <a:ext cx="243681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3225800" y="64008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66FF"/>
                </a:solidFill>
              </a:rPr>
              <a:t>http://jdsp.asu.edu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410325"/>
            <a:ext cx="37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8B63C-1C7E-4D7C-A8EC-F96D2B273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10"/>
          <p:cNvGrpSpPr>
            <a:grpSpLocks/>
          </p:cNvGrpSpPr>
          <p:nvPr userDrawn="1"/>
        </p:nvGrpSpPr>
        <p:grpSpPr bwMode="auto">
          <a:xfrm>
            <a:off x="8383588" y="0"/>
            <a:ext cx="760412" cy="992188"/>
            <a:chOff x="5257" y="5"/>
            <a:chExt cx="479" cy="612"/>
          </a:xfrm>
        </p:grpSpPr>
        <p:pic>
          <p:nvPicPr>
            <p:cNvPr id="1036" name="Picture 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257" y="5"/>
              <a:ext cx="480" cy="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Text Box 12"/>
            <p:cNvSpPr txBox="1">
              <a:spLocks noChangeArrowheads="1"/>
            </p:cNvSpPr>
            <p:nvPr/>
          </p:nvSpPr>
          <p:spPr bwMode="auto">
            <a:xfrm>
              <a:off x="5384" y="428"/>
              <a:ext cx="237" cy="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600">
                  <a:solidFill>
                    <a:srgbClr val="000000"/>
                  </a:solidFill>
                </a:rPr>
                <a:t>J-DSP</a:t>
              </a:r>
              <a:br>
                <a:rPr lang="en-GB" sz="600">
                  <a:solidFill>
                    <a:srgbClr val="000000"/>
                  </a:solidFill>
                </a:rPr>
              </a:br>
              <a:r>
                <a:rPr lang="en-GB" sz="600">
                  <a:solidFill>
                    <a:srgbClr val="000000"/>
                  </a:solidFill>
                </a:rPr>
                <a:t>Editor</a:t>
              </a:r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63246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6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525" y="9525"/>
            <a:ext cx="14716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b\Documents\Conferences\ASEE2011\Santucci-JDSP-Video02-ClippingDemo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b\Documents\Conferences\ASEE2011\Santucci-JDSP-Video03-GBLUT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b\Documents\Conferences\ASEE2011\Santucci-JDSP-Video04-NN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b\Documents\Conferences\ASEE2011\Santucci-JDSP-Video01-dynRangeDemo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rgbClr val="000000"/>
                </a:solidFill>
              </a:rPr>
              <a:t>Use of Java-DSP to Demonstrate Power Amplifier Linearization Techniques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90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Garamond" pitchFamily="18" charset="0"/>
              </a:rPr>
              <a:t>Presenter</a:t>
            </a:r>
            <a:endParaRPr lang="en-US" dirty="0" smtClean="0"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Garamond" pitchFamily="18" charset="0"/>
              </a:rPr>
              <a:t>Robert Santucci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Garamond" pitchFamily="18" charset="0"/>
              </a:rPr>
              <a:t>PI: </a:t>
            </a:r>
            <a:r>
              <a:rPr lang="en-US" dirty="0" smtClean="0">
                <a:latin typeface="Garamond" pitchFamily="18" charset="0"/>
              </a:rPr>
              <a:t>Dr. Andreas Spanias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74F0F-3A3A-4AB8-9410-C18A36D7672B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Java-DSP Clipping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Santucci-JDSP-Video02-ClippingDem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47036" y="990600"/>
            <a:ext cx="7634964" cy="53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Adjacent Channel Power Ratio (ACPR)</a:t>
            </a:r>
          </a:p>
          <a:p>
            <a:endParaRPr lang="en-US" sz="4300" dirty="0" smtClean="0"/>
          </a:p>
          <a:p>
            <a:pPr lvl="1"/>
            <a:r>
              <a:rPr lang="en-US" dirty="0" smtClean="0"/>
              <a:t>Ratio of the amount of power leaked into adjacent bands compared to power in the intended band</a:t>
            </a:r>
          </a:p>
          <a:p>
            <a:endParaRPr lang="en-US" dirty="0" smtClean="0"/>
          </a:p>
          <a:p>
            <a:r>
              <a:rPr lang="en-US" dirty="0" smtClean="0"/>
              <a:t>Error Vector Magnitude (EVM)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Ratio of the power between the error power away from the intended signal and the intended signal power within the band.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8001000" cy="76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70767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Gain-Based 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the gain curve into regions and correct each region’s gain via an adaptive algorithm [1]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LMS: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6055865"/>
              </p:ext>
            </p:extLst>
          </p:nvPr>
        </p:nvGraphicFramePr>
        <p:xfrm>
          <a:off x="696852" y="2628900"/>
          <a:ext cx="7750295" cy="2628900"/>
        </p:xfrm>
        <a:graphic>
          <a:graphicData uri="http://schemas.openxmlformats.org/presentationml/2006/ole">
            <p:oleObj spid="_x0000_s19458" name="Visio" r:id="rId3" imgW="7304913" imgH="2483025" progId="Visio.Drawing.11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2133600" y="5486400"/>
                <a:ext cx="4876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𝑏</m:t>
                          </m:r>
                        </m:e>
                        <m:sub>
                          <m:r>
                            <a:rPr lang="en-US" i="1"/>
                            <m:t>𝑠𝑒𝑙𝑒𝑐𝑡𝑒𝑑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  <m:r>
                            <a:rPr lang="en-US" i="1"/>
                            <m:t>+1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𝑏</m:t>
                          </m:r>
                        </m:e>
                        <m:sub>
                          <m:r>
                            <a:rPr lang="en-US" i="1"/>
                            <m:t>𝑠𝑒𝑙𝑒𝑐𝑡𝑒𝑑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+2</m:t>
                      </m:r>
                      <m:r>
                        <a:rPr lang="en-US" i="1"/>
                        <m:t>𝜇</m:t>
                      </m:r>
                      <m:r>
                        <a:rPr lang="en-US" i="1"/>
                        <m:t>𝑒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 </m:t>
                      </m:r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en-US" i="1"/>
                            <m:t>𝑣</m:t>
                          </m:r>
                        </m:e>
                        <m:sub>
                          <m:r>
                            <a:rPr lang="en-US" i="1"/>
                            <m:t>𝑖𝑛</m:t>
                          </m:r>
                        </m:sub>
                        <m:sup>
                          <m:r>
                            <a:rPr lang="en-US" i="1"/>
                            <m:t>∗</m:t>
                          </m:r>
                        </m:sup>
                      </m:sSubSup>
                      <m:r>
                        <a:rPr lang="en-US" i="1"/>
                        <m:t>(</m:t>
                      </m:r>
                      <m:r>
                        <a:rPr lang="en-US" i="1"/>
                        <m:t>𝑛</m:t>
                      </m:r>
                      <m:r>
                        <a:rPr lang="en-US" i="1"/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486400"/>
                <a:ext cx="487680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" y="608053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en-US" sz="1200" dirty="0">
                <a:latin typeface="Garamond" pitchFamily="18" charset="0"/>
                <a:ea typeface="Times New Roman" pitchFamily="18" charset="0"/>
                <a:cs typeface="Calibri" pitchFamily="-65" charset="0"/>
              </a:rPr>
              <a:t>[1] Cavers, J.K., "A </a:t>
            </a:r>
            <a:r>
              <a:rPr lang="en-US" sz="1200" dirty="0" err="1">
                <a:latin typeface="Garamond" pitchFamily="18" charset="0"/>
                <a:ea typeface="Times New Roman" pitchFamily="18" charset="0"/>
                <a:cs typeface="Calibri" pitchFamily="-65" charset="0"/>
              </a:rPr>
              <a:t>linearizing</a:t>
            </a:r>
            <a:r>
              <a:rPr lang="en-US" sz="1200" dirty="0">
                <a:latin typeface="Garamond" pitchFamily="18" charset="0"/>
                <a:ea typeface="Times New Roman" pitchFamily="18" charset="0"/>
                <a:cs typeface="Calibri" pitchFamily="-65" charset="0"/>
              </a:rPr>
              <a:t> predistorter with fast adaptation," Vehicular Technology Conference, 1990 IEEE 40th , vol., no., pp.41-47, 6-9 May 1990.</a:t>
            </a:r>
          </a:p>
        </p:txBody>
      </p:sp>
    </p:spTree>
    <p:extLst>
      <p:ext uri="{BB962C8B-B14F-4D97-AF65-F5344CB8AC3E}">
        <p14:creationId xmlns:p14="http://schemas.microsoft.com/office/powerpoint/2010/main" xmlns="" val="274862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by LUT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Santucci-JDSP-Video03-GBLU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022712"/>
            <a:ext cx="8811792" cy="530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by LUT Schematic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7268"/>
            <a:ext cx="8229600" cy="4191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Predistorter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6978822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Predistorter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>
                <a:latin typeface="Garamond" pitchFamily="18" charset="0"/>
              </a:rPr>
              <a:pPr>
                <a:defRPr/>
              </a:pPr>
              <a:t>16</a:t>
            </a:fld>
            <a:endParaRPr lang="en-US" dirty="0">
              <a:latin typeface="Garamond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6978822" cy="5181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91000" y="1676400"/>
            <a:ext cx="4038600" cy="4419600"/>
            <a:chOff x="3657600" y="1676400"/>
            <a:chExt cx="4038600" cy="4419600"/>
          </a:xfrm>
        </p:grpSpPr>
        <p:cxnSp>
          <p:nvCxnSpPr>
            <p:cNvPr id="7" name="Straight Arrow Connector 6"/>
            <p:cNvCxnSpPr/>
            <p:nvPr/>
          </p:nvCxnSpPr>
          <p:spPr>
            <a:xfrm rot="10800000">
              <a:off x="3657600" y="2363788"/>
              <a:ext cx="32766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>
              <a:off x="3657600" y="3352801"/>
              <a:ext cx="38862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4114800" y="1676400"/>
              <a:ext cx="35814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Magnitude of Gain Factor in each LUT bin</a:t>
              </a:r>
              <a:endParaRPr lang="en-US" dirty="0" smtClean="0">
                <a:latin typeface="Garamond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14800" y="2895600"/>
              <a:ext cx="35814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Histogram of points within each LUT bin</a:t>
              </a:r>
              <a:endParaRPr lang="en-US" dirty="0" smtClean="0">
                <a:latin typeface="Garamond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3657600" y="4648200"/>
              <a:ext cx="37338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114800" y="4038600"/>
              <a:ext cx="3581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Nominal Power Amplifier Gain in Each bin</a:t>
              </a:r>
              <a:endParaRPr lang="en-US" dirty="0" smtClean="0">
                <a:latin typeface="Garamond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3657600" y="5715000"/>
              <a:ext cx="37338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4114800" y="5029200"/>
              <a:ext cx="35814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PA Gain Nominal </a:t>
              </a:r>
              <a:r>
                <a:rPr lang="en-US" dirty="0" smtClean="0">
                  <a:latin typeface="Garamond" pitchFamily="18" charset="0"/>
                </a:rPr>
                <a:t>(</a:t>
              </a:r>
              <a:r>
                <a:rPr lang="en-US" dirty="0" smtClean="0">
                  <a:latin typeface="Garamond" pitchFamily="18" charset="0"/>
                </a:rPr>
                <a:t>Blue)</a:t>
              </a:r>
            </a:p>
            <a:p>
              <a:pPr algn="ctr"/>
              <a:r>
                <a:rPr lang="en-US" dirty="0" err="1" smtClean="0">
                  <a:latin typeface="Garamond" pitchFamily="18" charset="0"/>
                </a:rPr>
                <a:t>Linearizer</a:t>
              </a:r>
              <a:r>
                <a:rPr lang="en-US" dirty="0" smtClean="0">
                  <a:latin typeface="Garamond" pitchFamily="18" charset="0"/>
                </a:rPr>
                <a:t> Gain (Magenta)</a:t>
              </a:r>
              <a:br>
                <a:rPr lang="en-US" dirty="0" smtClean="0">
                  <a:latin typeface="Garamond" pitchFamily="18" charset="0"/>
                </a:rPr>
              </a:br>
              <a:r>
                <a:rPr lang="en-US" dirty="0" smtClean="0">
                  <a:latin typeface="Garamond" pitchFamily="18" charset="0"/>
                </a:rPr>
                <a:t>Net System Gain (Black)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at the center  of each bin.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Predistorter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>
                <a:latin typeface="Garamond" pitchFamily="18" charset="0"/>
              </a:rPr>
              <a:pPr>
                <a:defRPr/>
              </a:pPr>
              <a:t>17</a:t>
            </a:fld>
            <a:endParaRPr lang="en-US" dirty="0">
              <a:latin typeface="Garamond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6978822" cy="518160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838200" y="1371600"/>
            <a:ext cx="4800600" cy="4648200"/>
            <a:chOff x="304800" y="1371600"/>
            <a:chExt cx="4800600" cy="46482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81400" y="2439988"/>
              <a:ext cx="15240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81400" y="3276600"/>
              <a:ext cx="15240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04800" y="1371600"/>
              <a:ext cx="35814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Nominal PA Gain (Blue)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Predistorter Gain (Magenta)</a:t>
              </a:r>
              <a:br>
                <a:rPr lang="en-US" dirty="0" smtClean="0">
                  <a:latin typeface="Garamond" pitchFamily="18" charset="0"/>
                </a:rPr>
              </a:br>
              <a:r>
                <a:rPr lang="en-US" dirty="0" smtClean="0">
                  <a:latin typeface="Garamond" pitchFamily="18" charset="0"/>
                </a:rPr>
                <a:t>Linearized PD+PA Gain (Black)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4800" y="2743200"/>
              <a:ext cx="35814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Nominal PA Magnitude (Blue)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Predistorter Magnitude (Magenta)</a:t>
              </a:r>
              <a:br>
                <a:rPr lang="en-US" dirty="0" smtClean="0">
                  <a:latin typeface="Garamond" pitchFamily="18" charset="0"/>
                </a:rPr>
              </a:br>
              <a:r>
                <a:rPr lang="en-US" dirty="0" smtClean="0">
                  <a:latin typeface="Garamond" pitchFamily="18" charset="0"/>
                </a:rPr>
                <a:t>Linearized PD+PA Gain (Black)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581400" y="4343400"/>
              <a:ext cx="15240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04800" y="4114800"/>
              <a:ext cx="3581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ACPR Nominal (Blue)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ACPR with Predistortion (Magenta)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581400" y="5410200"/>
              <a:ext cx="15240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304800" y="5105400"/>
              <a:ext cx="3581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EVM Nominal (Blue)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EVM with Predistortion (Magenta)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inherent ability to compensate for non-linear distortion.  Rather you are splitting the output into regions of “nearly linear” data and correct the gain for each region.</a:t>
            </a:r>
          </a:p>
          <a:p>
            <a:r>
              <a:rPr lang="en-US" dirty="0" smtClean="0"/>
              <a:t>When power amplifier has memory, you can train an FIR for each bin, but the number of parameters gets very large.</a:t>
            </a:r>
          </a:p>
          <a:p>
            <a:r>
              <a:rPr lang="en-US" dirty="0" smtClean="0"/>
              <a:t>Can we build a system that inherently can compensate non-linear behavior?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199"/>
          </a:xfrm>
        </p:spPr>
        <p:txBody>
          <a:bodyPr/>
          <a:lstStyle/>
          <a:p>
            <a:r>
              <a:rPr lang="en-US" sz="1800" dirty="0" smtClean="0"/>
              <a:t>Neural networks are interconnection of multiple neurons. </a:t>
            </a:r>
          </a:p>
          <a:p>
            <a:r>
              <a:rPr lang="en-US" sz="1800" dirty="0" smtClean="0"/>
              <a:t>Each neuron takes a weighted sum of inputs and passes it through a non-linear activation function.</a:t>
            </a:r>
          </a:p>
          <a:p>
            <a:r>
              <a:rPr lang="en-US" sz="1800" dirty="0" smtClean="0"/>
              <a:t>Each red arrow is weight to be trained using </a:t>
            </a:r>
            <a:r>
              <a:rPr lang="en-US" sz="1800" dirty="0" err="1" smtClean="0"/>
              <a:t>Levenberg</a:t>
            </a:r>
            <a:r>
              <a:rPr lang="en-US" sz="1800" dirty="0" smtClean="0"/>
              <a:t>-Marquardt back propagation </a:t>
            </a:r>
          </a:p>
          <a:p>
            <a:r>
              <a:rPr lang="en-US" sz="1800" dirty="0" smtClean="0"/>
              <a:t>Want to train the neural network to estimate the inverse function of the PA except for desired gain [2]. Training input data: PA output/Gain; Training target data: PA input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28600" y="3042374"/>
          <a:ext cx="8686800" cy="3053626"/>
        </p:xfrm>
        <a:graphic>
          <a:graphicData uri="http://schemas.openxmlformats.org/presentationml/2006/ole">
            <p:oleObj spid="_x0000_s20482" name="Visio" r:id="rId3" imgW="10072625" imgH="3533955" progId="Visio.Drawing.11">
              <p:embed/>
            </p:oleObj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0" y="5943600"/>
            <a:ext cx="9144000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[2]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Mkadem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, Farouk;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Ayed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Morsi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 B.;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Boumaiza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, Slim; Wood, John;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Aaen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, Peter; "Behavioral modeling and digital predistortion of Power Amplifiers with memory using Two Hidden Layers Artificial Neural Networks,"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Microwave Symposium Digest (MTT), 2010 IEEE MTT-S International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 pitchFamily="18" charset="0"/>
                <a:cs typeface="+mn-cs"/>
              </a:rPr>
              <a:t> , pp.656-659, 23-28 May 2010.</a:t>
            </a:r>
          </a:p>
        </p:txBody>
      </p:sp>
    </p:spTree>
    <p:extLst>
      <p:ext uri="{BB962C8B-B14F-4D97-AF65-F5344CB8AC3E}">
        <p14:creationId xmlns:p14="http://schemas.microsoft.com/office/powerpoint/2010/main" xmlns="" val="38027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  <a:endParaRPr lang="en-US" dirty="0"/>
          </a:p>
          <a:p>
            <a:pPr eaLnBrk="1" hangingPunct="1"/>
            <a:r>
              <a:rPr lang="en-US" dirty="0" smtClean="0"/>
              <a:t>Introduce the Problem</a:t>
            </a:r>
          </a:p>
          <a:p>
            <a:pPr eaLnBrk="1" hangingPunct="1"/>
            <a:r>
              <a:rPr lang="en-US" dirty="0" smtClean="0"/>
              <a:t>Design Tradeoffs</a:t>
            </a:r>
          </a:p>
          <a:p>
            <a:pPr eaLnBrk="1" hangingPunct="1"/>
            <a:r>
              <a:rPr lang="en-US" dirty="0" smtClean="0"/>
              <a:t>New Java-DSP Predistortion Modules</a:t>
            </a:r>
          </a:p>
          <a:p>
            <a:pPr lvl="1" eaLnBrk="1" hangingPunct="1"/>
            <a:r>
              <a:rPr lang="en-US" dirty="0" smtClean="0"/>
              <a:t>PA Linearized by Gain-based LUT</a:t>
            </a:r>
          </a:p>
          <a:p>
            <a:pPr lvl="1" eaLnBrk="1" hangingPunct="1"/>
            <a:r>
              <a:rPr lang="en-US" dirty="0" smtClean="0"/>
              <a:t>PA Linearized by Neural </a:t>
            </a:r>
            <a:r>
              <a:rPr lang="en-US" dirty="0" smtClean="0"/>
              <a:t>Networks </a:t>
            </a:r>
            <a:endParaRPr lang="en-US" dirty="0" smtClean="0"/>
          </a:p>
          <a:p>
            <a:pPr eaLnBrk="1" hangingPunct="1"/>
            <a:r>
              <a:rPr lang="en-US" dirty="0" smtClean="0"/>
              <a:t>Conclusions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9588B-485B-4535-92E9-11C63EF3C1B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PD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Santucci-JDSP-Video04-N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0685" y="990600"/>
            <a:ext cx="8734715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 TB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5361"/>
            <a:ext cx="8229600" cy="41956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8878" y="1143000"/>
            <a:ext cx="3794122" cy="4983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>
                <a:latin typeface="Garamond" pitchFamily="18" charset="0"/>
              </a:rPr>
              <a:pPr>
                <a:defRPr/>
              </a:pPr>
              <a:t>22</a:t>
            </a:fld>
            <a:endParaRPr lang="en-US" dirty="0">
              <a:latin typeface="Garamon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1371600"/>
            <a:ext cx="4800600" cy="4648200"/>
            <a:chOff x="304800" y="1371600"/>
            <a:chExt cx="4800600" cy="46482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81400" y="2439988"/>
              <a:ext cx="15240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581400" y="3276600"/>
              <a:ext cx="15240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304800" y="1371600"/>
              <a:ext cx="35814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Nominal PA Gain (Blue)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Predistorter Gain (Magenta)</a:t>
              </a:r>
              <a:br>
                <a:rPr lang="en-US" dirty="0" smtClean="0">
                  <a:latin typeface="Garamond" pitchFamily="18" charset="0"/>
                </a:rPr>
              </a:br>
              <a:r>
                <a:rPr lang="en-US" dirty="0" smtClean="0">
                  <a:latin typeface="Garamond" pitchFamily="18" charset="0"/>
                </a:rPr>
                <a:t>Linearized PD+PA Gain (Black)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4800" y="2743200"/>
              <a:ext cx="35814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Nominal PA Magnitude (Blue)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Predistorter Magnitude (Magenta)</a:t>
              </a:r>
              <a:br>
                <a:rPr lang="en-US" dirty="0" smtClean="0">
                  <a:latin typeface="Garamond" pitchFamily="18" charset="0"/>
                </a:rPr>
              </a:br>
              <a:r>
                <a:rPr lang="en-US" dirty="0" smtClean="0">
                  <a:latin typeface="Garamond" pitchFamily="18" charset="0"/>
                </a:rPr>
                <a:t>Linearized PD+PA Gain (Black)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581400" y="4343400"/>
              <a:ext cx="15240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04800" y="4114800"/>
              <a:ext cx="3581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ACPR Nominal (Blue)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ACPR with Predistortion (Magenta)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81400" y="5410200"/>
              <a:ext cx="15240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304800" y="5105400"/>
              <a:ext cx="3581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Garamond" pitchFamily="18" charset="0"/>
                </a:rPr>
                <a:t>EVM Nominal (Blue)</a:t>
              </a:r>
            </a:p>
            <a:p>
              <a:pPr algn="ctr"/>
              <a:r>
                <a:rPr lang="en-US" dirty="0" smtClean="0">
                  <a:latin typeface="Garamond" pitchFamily="18" charset="0"/>
                </a:rPr>
                <a:t>EVM with Predistortion (Magenta)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Java-DSP can be used to familiarize students with advanced concepts and design tradeoffs involved in transceiver design</a:t>
            </a:r>
          </a:p>
          <a:p>
            <a:endParaRPr lang="en-US" dirty="0" smtClean="0"/>
          </a:p>
          <a:p>
            <a:r>
              <a:rPr lang="en-US" dirty="0" smtClean="0"/>
              <a:t>The modules provided allow students to experiment with the affects of parameter values without having to implement the significantly complex design underneath the simulator.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Conference papers</a:t>
            </a:r>
          </a:p>
          <a:p>
            <a:pPr lvl="1" eaLnBrk="1" hangingPunct="1"/>
            <a:r>
              <a:rPr lang="en-US" dirty="0" smtClean="0"/>
              <a:t>[1] Santucci, R; Gupta, T.; Shah, M.; Spanias, A., “Advanced functions of Java-DSP for use in electrical and computer engineering courses,” </a:t>
            </a:r>
            <a:r>
              <a:rPr lang="en-US" i="1" dirty="0" smtClean="0"/>
              <a:t>ASEE 2010</a:t>
            </a:r>
            <a:r>
              <a:rPr lang="en-US" dirty="0" smtClean="0"/>
              <a:t>, Louisville, KY, 2010.</a:t>
            </a:r>
          </a:p>
          <a:p>
            <a:pPr lvl="1" eaLnBrk="1" hangingPunct="1"/>
            <a:r>
              <a:rPr lang="en-US" dirty="0" smtClean="0"/>
              <a:t>Santucci, R; Spanias, A., “</a:t>
            </a:r>
            <a:r>
              <a:rPr lang="en-GB" dirty="0" smtClean="0">
                <a:solidFill>
                  <a:srgbClr val="000000"/>
                </a:solidFill>
              </a:rPr>
              <a:t>Use of Java-DSP to Demonstrate Power Amplifier Linearization Techniques</a:t>
            </a:r>
            <a:r>
              <a:rPr lang="en-US" dirty="0" smtClean="0"/>
              <a:t>,” </a:t>
            </a:r>
            <a:r>
              <a:rPr lang="en-US" i="1" dirty="0" smtClean="0"/>
              <a:t>ASEE 2010</a:t>
            </a:r>
            <a:r>
              <a:rPr lang="en-US" dirty="0" smtClean="0"/>
              <a:t>, Vancouver, BC, 2011.</a:t>
            </a:r>
          </a:p>
          <a:p>
            <a:pPr lvl="1" eaLnBrk="1" hangingPunct="1"/>
            <a:r>
              <a:rPr lang="en-US" dirty="0" smtClean="0"/>
              <a:t>Santucci, R.; Spanias, A., “A block adaptive predistortion algorithm for transceivers with long transmit-receive latency,” </a:t>
            </a:r>
            <a:r>
              <a:rPr lang="en-US" i="1" dirty="0" smtClean="0"/>
              <a:t>2010 4th International Symposium on Communications, Control and Signal Processing (ISCCSP)</a:t>
            </a:r>
            <a:r>
              <a:rPr lang="en-US" dirty="0" smtClean="0"/>
              <a:t>, 3-5 March 2010.</a:t>
            </a:r>
          </a:p>
          <a:p>
            <a:pPr lvl="1" eaLnBrk="1" hangingPunct="1"/>
            <a:r>
              <a:rPr lang="en-CA" dirty="0" smtClean="0"/>
              <a:t>Santucci, R.; Spanias, A., “Block Adaptive and Neural Network Based Digital Predistortion and Power Amplifier Performance,” </a:t>
            </a:r>
            <a:r>
              <a:rPr lang="en-CA" i="1" dirty="0" smtClean="0"/>
              <a:t>2011 IASTED Signal Processing, Pattern Recognition, and Applications Conference</a:t>
            </a:r>
            <a:r>
              <a:rPr lang="en-CA" dirty="0" smtClean="0"/>
              <a:t>, Innsbruck, Austria, 2011.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BDD66-9D65-44ED-BEE7-054B015604B7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National Science Foundation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Grant 0817596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SenSIP</a:t>
            </a:r>
            <a:r>
              <a:rPr lang="en-US" dirty="0" smtClean="0"/>
              <a:t> Center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School of ECEE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Arizona State University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00F67-5612-404B-BB3B-5713AD5FEF2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954213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97413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9F368-B6CE-4938-A1B7-D90051EE5E3A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143000" y="106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b="1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b="1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b="1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b="1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ea typeface="ＭＳ Ｐゴシック" pitchFamily="34" charset="-128"/>
              </a:rPr>
              <a:t>Address all Communications to: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ea typeface="ＭＳ Ｐゴシック" pitchFamily="34" charset="-128"/>
              </a:rPr>
              <a:t>Andreas Spanias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cs typeface="ＭＳ Ｐゴシック" pitchFamily="34" charset="-128"/>
              </a:rPr>
              <a:t>SenSIP, School of ECEE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cs typeface="ＭＳ Ｐゴシック" pitchFamily="34" charset="-128"/>
              </a:rPr>
              <a:t>Rm GWC 440, Box 5706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cs typeface="ＭＳ Ｐゴシック" pitchFamily="34" charset="-128"/>
              </a:rPr>
              <a:t>Arizona State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cs typeface="ＭＳ Ｐゴシック" pitchFamily="34" charset="-128"/>
              </a:rPr>
              <a:t>Tempe AZ 85287-5706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cs typeface="ＭＳ Ｐゴシック" pitchFamily="34" charset="-128"/>
              </a:rPr>
              <a:t>(480) 965 1837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>
                <a:cs typeface="ＭＳ Ｐゴシック" pitchFamily="34" charset="-128"/>
              </a:rPr>
              <a:t>sensip@asu.edu</a:t>
            </a:r>
            <a:endParaRPr lang="en-US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70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Java-DSP to construct a set of tutorials illustrating design tradeoffs between the communications, DSP, and RF domain when designing a wireless transmitter</a:t>
            </a:r>
          </a:p>
          <a:p>
            <a:r>
              <a:rPr lang="en-US" dirty="0" smtClean="0"/>
              <a:t>Familiarize students with the metrics used to quantify performance in a wireless transmitter</a:t>
            </a:r>
          </a:p>
          <a:p>
            <a:r>
              <a:rPr lang="en-US" dirty="0" smtClean="0"/>
              <a:t>Allow students to experiment with design choices and assess their impact on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4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Modern Smartphones, YouTube, Web Browsing</a:t>
            </a:r>
          </a:p>
          <a:p>
            <a:pPr lvl="1"/>
            <a:r>
              <a:rPr lang="en-US" dirty="0" smtClean="0"/>
              <a:t>Demand higher data rate than old voice service</a:t>
            </a:r>
          </a:p>
          <a:p>
            <a:r>
              <a:rPr lang="en-US" dirty="0" smtClean="0"/>
              <a:t>Bandwidth is expensive and fixed</a:t>
            </a:r>
          </a:p>
          <a:p>
            <a:pPr lvl="1"/>
            <a:r>
              <a:rPr lang="en-US" dirty="0" smtClean="0"/>
              <a:t>Need to modulate both amplitude and phase to make most efficient use of spectrum</a:t>
            </a:r>
          </a:p>
          <a:p>
            <a:r>
              <a:rPr lang="en-US" dirty="0" smtClean="0"/>
              <a:t>Symbols are generally transmitted at a faster rate</a:t>
            </a:r>
          </a:p>
          <a:p>
            <a:r>
              <a:rPr lang="en-US" dirty="0" smtClean="0"/>
              <a:t>Fast symbol </a:t>
            </a:r>
            <a:r>
              <a:rPr lang="en-US" dirty="0" err="1" smtClean="0"/>
              <a:t>Tx</a:t>
            </a:r>
            <a:r>
              <a:rPr lang="en-US" dirty="0" smtClean="0"/>
              <a:t> in an uncontrolled results in unpredictable multipath</a:t>
            </a:r>
          </a:p>
          <a:p>
            <a:pPr lvl="1"/>
            <a:r>
              <a:rPr lang="en-US" dirty="0" smtClean="0"/>
              <a:t>Solution: Transmit many bits in parallel very slowly using adjacent frequencies.  -- </a:t>
            </a:r>
            <a:r>
              <a:rPr lang="en-US" b="1" dirty="0" smtClean="0"/>
              <a:t>OFDM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9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OFDM the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mitigating multipath?  Yes, it can work well.</a:t>
            </a:r>
          </a:p>
          <a:p>
            <a:r>
              <a:rPr lang="en-US" dirty="0" smtClean="0"/>
              <a:t>What does the signal look like in time and frequency?</a:t>
            </a:r>
          </a:p>
          <a:p>
            <a:pPr lvl="1"/>
            <a:r>
              <a:rPr lang="en-US" dirty="0" smtClean="0"/>
              <a:t>Build a schematic in JDSP.</a:t>
            </a:r>
          </a:p>
          <a:p>
            <a:pPr lvl="1"/>
            <a:r>
              <a:rPr lang="en-US" dirty="0" smtClean="0"/>
              <a:t>Select OFDM 4x OSR as input signal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Here we can see that the average </a:t>
            </a:r>
            <a:br>
              <a:rPr lang="en-US" dirty="0" smtClean="0"/>
            </a:br>
            <a:r>
              <a:rPr lang="en-US" dirty="0" smtClean="0"/>
              <a:t>power transmitted changes rapidly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295775"/>
            <a:ext cx="41719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9933" y="2667000"/>
            <a:ext cx="2417867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50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OFDM Java-DSP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Santucci-JDSP-Video01-dynRangeDem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42715" y="990601"/>
            <a:ext cx="7286885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Ramifications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variation in signal amplitude against time</a:t>
            </a:r>
          </a:p>
          <a:p>
            <a:r>
              <a:rPr lang="en-US" dirty="0" smtClean="0"/>
              <a:t>Peak-to-Average Power Ratio (PAR)</a:t>
            </a:r>
          </a:p>
          <a:p>
            <a:r>
              <a:rPr lang="en-US" dirty="0" smtClean="0"/>
              <a:t>To avoid distorting the signal, amplifier must be linear across the entire dynamic range.</a:t>
            </a:r>
          </a:p>
          <a:p>
            <a:r>
              <a:rPr lang="en-US" dirty="0" smtClean="0"/>
              <a:t>A fundamental tradeoff exists between amplifier efficiency and linear range exists.</a:t>
            </a:r>
          </a:p>
          <a:p>
            <a:pPr lvl="1"/>
            <a:r>
              <a:rPr lang="en-US" dirty="0" smtClean="0"/>
              <a:t>Want to drive the amplifier to its peak output power to get maximum efficiency</a:t>
            </a:r>
          </a:p>
          <a:p>
            <a:pPr lvl="1"/>
            <a:r>
              <a:rPr lang="en-US" dirty="0" smtClean="0"/>
              <a:t>When the amplifier is near peak output power output compresses and produces distortion just like in your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Amplifier becomes a non-constant multiplier, convolves with the signal to be transmitted causing distortion.  </a:t>
            </a:r>
          </a:p>
          <a:p>
            <a:r>
              <a:rPr lang="en-US" sz="2800" dirty="0" smtClean="0"/>
              <a:t>This compression, or clipping, is discussed in our previous work [1].</a:t>
            </a:r>
          </a:p>
          <a:p>
            <a:r>
              <a:rPr lang="en-US" sz="2800" dirty="0" smtClean="0"/>
              <a:t>We’d like to develop a </a:t>
            </a:r>
            <a:br>
              <a:rPr lang="en-US" sz="2800" dirty="0" smtClean="0"/>
            </a:br>
            <a:r>
              <a:rPr lang="en-US" sz="2800" dirty="0" smtClean="0"/>
              <a:t>technique to operate the </a:t>
            </a:r>
            <a:br>
              <a:rPr lang="en-US" sz="2800" dirty="0" smtClean="0"/>
            </a:br>
            <a:r>
              <a:rPr lang="en-US" sz="2800" dirty="0" smtClean="0"/>
              <a:t>amplifier deep into this </a:t>
            </a:r>
            <a:br>
              <a:rPr lang="en-US" sz="2800" dirty="0" smtClean="0"/>
            </a:br>
            <a:r>
              <a:rPr lang="en-US" sz="2800" dirty="0" smtClean="0"/>
              <a:t>compressed region to </a:t>
            </a:r>
            <a:br>
              <a:rPr lang="en-US" sz="2800" dirty="0" smtClean="0"/>
            </a:br>
            <a:r>
              <a:rPr lang="en-US" sz="2800" dirty="0" smtClean="0"/>
              <a:t>boost overall </a:t>
            </a:r>
            <a:br>
              <a:rPr lang="en-US" sz="2800" dirty="0" smtClean="0"/>
            </a:br>
            <a:r>
              <a:rPr lang="en-US" sz="2800" dirty="0" smtClean="0"/>
              <a:t>transmitter efficiency.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4648200" y="3200400"/>
            <a:ext cx="4114800" cy="2971800"/>
            <a:chOff x="4876800" y="3124200"/>
            <a:chExt cx="4114800" cy="29718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3124200"/>
              <a:ext cx="4114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5181600" y="3276600"/>
              <a:ext cx="2743200" cy="25908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086600" y="3352800"/>
              <a:ext cx="1219200" cy="5334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9C24B-046E-4B54-87AF-72372958AE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833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28600" y="2895600"/>
            <a:ext cx="5181600" cy="3200400"/>
            <a:chOff x="228600" y="3200400"/>
            <a:chExt cx="5181600" cy="3200400"/>
          </a:xfrm>
          <a:solidFill>
            <a:srgbClr val="0070C0"/>
          </a:solidFill>
        </p:grpSpPr>
        <p:cxnSp>
          <p:nvCxnSpPr>
            <p:cNvPr id="7" name="Straight Arrow Connector 6"/>
            <p:cNvCxnSpPr/>
            <p:nvPr/>
          </p:nvCxnSpPr>
          <p:spPr>
            <a:xfrm>
              <a:off x="3810000" y="5867400"/>
              <a:ext cx="16002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-685800" y="4419600"/>
              <a:ext cx="2438400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33400" y="3200400"/>
              <a:ext cx="7620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33400" y="5105400"/>
              <a:ext cx="7620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28600" y="5562600"/>
              <a:ext cx="4495800" cy="838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Garamond" pitchFamily="18" charset="0"/>
                </a:rPr>
                <a:t>Alter input signal level or clipping level to see change in fundamental and harmonic energy.  </a:t>
              </a:r>
              <a:r>
                <a:rPr lang="en-US" i="1" dirty="0">
                  <a:latin typeface="Garamond" pitchFamily="18" charset="0"/>
                </a:rPr>
                <a:t>Note</a:t>
              </a:r>
              <a:r>
                <a:rPr lang="en-US" dirty="0">
                  <a:latin typeface="Garamond" pitchFamily="18" charset="0"/>
                </a:rPr>
                <a:t>: Fundamental gain decreases with input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133600" y="1219200"/>
            <a:ext cx="6858000" cy="3887788"/>
            <a:chOff x="2133600" y="1524000"/>
            <a:chExt cx="6858000" cy="3887788"/>
          </a:xfrm>
          <a:solidFill>
            <a:srgbClr val="0070C0"/>
          </a:solidFill>
        </p:grpSpPr>
        <p:cxnSp>
          <p:nvCxnSpPr>
            <p:cNvPr id="13" name="Straight Connector 12"/>
            <p:cNvCxnSpPr/>
            <p:nvPr/>
          </p:nvCxnSpPr>
          <p:spPr>
            <a:xfrm rot="5400000">
              <a:off x="7086600" y="3810000"/>
              <a:ext cx="3200400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2133600" y="2895600"/>
              <a:ext cx="65532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7696200" y="5410200"/>
              <a:ext cx="9906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6553200" y="1524000"/>
              <a:ext cx="2438400" cy="838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Garamond" pitchFamily="18" charset="0"/>
                </a:rPr>
                <a:t>Can also demonstrate coherent sampling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1081</Words>
  <Application>Microsoft Office PowerPoint</Application>
  <PresentationFormat>On-screen Show (4:3)</PresentationFormat>
  <Paragraphs>176</Paragraphs>
  <Slides>26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Garamond</vt:lpstr>
      <vt:lpstr>Calibri</vt:lpstr>
      <vt:lpstr>Times New Roman</vt:lpstr>
      <vt:lpstr>ＭＳ Ｐゴシック</vt:lpstr>
      <vt:lpstr>宋体</vt:lpstr>
      <vt:lpstr>Office Theme</vt:lpstr>
      <vt:lpstr>Visio</vt:lpstr>
      <vt:lpstr>Use of Java-DSP to Demonstrate Power Amplifier Linearization Techniques</vt:lpstr>
      <vt:lpstr>Overview</vt:lpstr>
      <vt:lpstr>Objective</vt:lpstr>
      <vt:lpstr>Wireless Signals</vt:lpstr>
      <vt:lpstr>Is OFDM the answer?</vt:lpstr>
      <vt:lpstr>OFDM Java-DSP Demo</vt:lpstr>
      <vt:lpstr>PA Ramifications</vt:lpstr>
      <vt:lpstr>Amplifier Compression</vt:lpstr>
      <vt:lpstr>Clipping Demo</vt:lpstr>
      <vt:lpstr>Java-DSP Clipping</vt:lpstr>
      <vt:lpstr>Performance Metrics</vt:lpstr>
      <vt:lpstr>Gain-Based LUT</vt:lpstr>
      <vt:lpstr>PD by LUT Demo</vt:lpstr>
      <vt:lpstr>PD by LUT Schematic</vt:lpstr>
      <vt:lpstr>Predistorter Block</vt:lpstr>
      <vt:lpstr>Predistorter Block</vt:lpstr>
      <vt:lpstr>Predistorter Block</vt:lpstr>
      <vt:lpstr>LUT Weaknesses</vt:lpstr>
      <vt:lpstr>Neural Network PD</vt:lpstr>
      <vt:lpstr>Neural Network PD Demo</vt:lpstr>
      <vt:lpstr>Neural Net TB Demo</vt:lpstr>
      <vt:lpstr>Neural Net Demo</vt:lpstr>
      <vt:lpstr>Conclusions</vt:lpstr>
      <vt:lpstr>References</vt:lpstr>
      <vt:lpstr>Acknowledgements</vt:lpstr>
      <vt:lpstr>Contact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Mahesh Banavar</dc:creator>
  <cp:lastModifiedBy>Bob</cp:lastModifiedBy>
  <cp:revision>27</cp:revision>
  <dcterms:created xsi:type="dcterms:W3CDTF">2011-06-06T17:14:26Z</dcterms:created>
  <dcterms:modified xsi:type="dcterms:W3CDTF">2011-06-13T17:28:14Z</dcterms:modified>
</cp:coreProperties>
</file>